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aun Morgan"/>
  <p:cmAuthor clrIdx="1" id="1" initials="" lastIdx="5" name="Deleted user"/>
  <p:cmAuthor clrIdx="2" id="2" initials="" lastIdx="3" name="Ari Zlotoff"/>
  <p:cmAuthor clrIdx="3" id="3" initials="" lastIdx="1" name="Micael da Cos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32E653-EDC9-4146-8A65-6DF4C57554AE}">
  <a:tblStyle styleId="{DF32E653-EDC9-4146-8A65-6DF4C57554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19T07:14:27.949">
    <p:pos x="288" y="839"/>
    <p:text>Build in business rules for content serving of KOKO Fuels 'non-commercial ad space' relative to the duration of the dispense - i.e. what length KOKO Fuel message is served based on the dispense duration - e.g. 30 Ksh spend = 17 seconds dispense = 17 seconds KOKO fuels message = no commercial / saleable ad space available - 50 Ksh spend = 28 seconds dispense = 13 seconds allocated to KOKO Fuels and 15 seconds available for 3rd party advertiser as commercial / saleable ad inventory</p:text>
  </p:cm>
  <p:cm authorId="1" idx="1" dt="2020-05-19T07:14:27.949">
    <p:pos x="288" y="839"/>
    <p:text>I have this in mind for ASC2 project, which will be covering this topic exhaustively. I'll start on that as soon as they start delivery on this project.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05-28T06:13:17.977">
    <p:pos x="600" y="595"/>
    <p:text>What are the criteria that will be used to determine cohort a and cohort b? Neighborhood only or can it be a specific KP? Is it possible to have more than 2 cohorts?</p:text>
  </p:cm>
  <p:cm authorId="1" idx="2" dt="2020-05-27T09:43:53.583">
    <p:pos x="600" y="595"/>
    <p:text>Hi Ari. Currently, the cohorts are determined by neighbourhood. It's possible to expand this to KP level, but it's not within the current scope.</p:text>
  </p:cm>
  <p:cm authorId="2" idx="2" dt="2020-05-27T10:17:03.800">
    <p:pos x="600" y="595"/>
    <p:text>Ok. Can we add that to the next scope please?
Also, how is neighborhood defined?</p:text>
  </p:cm>
  <p:cm authorId="1" idx="3" dt="2020-05-27T18:47:18.315">
    <p:pos x="600" y="595"/>
    <p:text>Noted. I'll add it to next project ASC2. the neighborhoods are defined in slide 6 and we're made available in the WP: Dispense Ad Project document in slide 13.</p:text>
  </p:cm>
  <p:cm authorId="2" idx="3" dt="2020-05-28T06:13:17.977">
    <p:pos x="600" y="595"/>
    <p:text>Hi Billy - these neighborhoods are placeholder. We need the ability to select neighborhoods to put into cohort A or cohort B. It seems like we're doing this manually as part of this scope, which then doesn't give us the functionality to create various cohorts. 
cc: +s.morgan@kokonetworks.com +k.rai@kokonetworks.com</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0-07-28T12:22:47.598">
    <p:pos x="1184" y="1230"/>
    <p:text>Buy fuel?</p:text>
  </p:cm>
  <p:cm authorId="1" idx="4" dt="2020-07-28T12:20:42.871">
    <p:pos x="1184" y="1230"/>
    <p:text>Yes.</p:text>
  </p:cm>
  <p:cm authorId="1" idx="5" dt="2020-07-28T12:22:47.598">
    <p:pos x="1184" y="1230"/>
    <p:text>N/B: Refill is synonymous with dispense.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1924041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71924041b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g71924041b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046c6e12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046c6e12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8046c6e126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13a3fad24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13a3fad24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713a3fad24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714977250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14977250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714977250e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13a3fad24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13a3fad24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6" name="Google Shape;296;g713a3fad24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11a455a1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11a455a1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711a455a16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11a455a1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11a455a1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711a455a1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11a455a1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11a455a16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711a455a16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8046c6e12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046c6e12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8046c6e12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046c6e12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046c6e12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8046c6e126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13a3fad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13a3fad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713a3fad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6eb5ea6b6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6eb5ea6b6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6eb5ea6b6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5475de21f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5475de21f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85475de21f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document/d/1O939a4riL4NzoWpitCz6fVUWJYxzHMHnU6d9LovGlsQ" TargetMode="External"/><Relationship Id="rId4" Type="http://schemas.openxmlformats.org/officeDocument/2006/relationships/hyperlink" Target="https://docs.google.com/presentation/d/1yneGK4hHyH4ingf0RBzRjL12D3B3FkMZ8vKxwA16eeY/edit#slide=id.g753704819c_2_1" TargetMode="External"/><Relationship Id="rId5" Type="http://schemas.openxmlformats.org/officeDocument/2006/relationships/hyperlink" Target="https://docs.google.com/spreadsheets/d/1bP9Tjb3ptwMPgE8sYeW__L01QNxpCLasqsljKZ0HFaE" TargetMode="External"/><Relationship Id="rId6" Type="http://schemas.openxmlformats.org/officeDocument/2006/relationships/hyperlink" Target="https://docs.google.com/presentation/d/1XKWYhUgkRpqlozL3hMi1Mmykjd6YokAvBpH_O89YMn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mailto:k.nyawallow@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Ad Serving Capabilities 1</a:t>
            </a:r>
            <a:endParaRPr/>
          </a:p>
        </p:txBody>
      </p:sp>
      <p:sp>
        <p:nvSpPr>
          <p:cNvPr id="166" name="Google Shape;166;p19"/>
          <p:cNvSpPr txBox="1"/>
          <p:nvPr>
            <p:ph idx="1" type="subTitle"/>
          </p:nvPr>
        </p:nvSpPr>
        <p:spPr>
          <a:xfrm>
            <a:off x="6257925" y="3558976"/>
            <a:ext cx="5369400" cy="122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Scoping Doc</a:t>
            </a:r>
            <a:endParaRPr/>
          </a:p>
          <a:p>
            <a:pPr indent="0" lvl="0" marL="0" rtl="0" algn="l">
              <a:lnSpc>
                <a:spcPct val="90000"/>
              </a:lnSpc>
              <a:spcBef>
                <a:spcPts val="0"/>
              </a:spcBef>
              <a:spcAft>
                <a:spcPts val="0"/>
              </a:spcAft>
              <a:buClr>
                <a:schemeClr val="dk1"/>
              </a:buClr>
              <a:buSzPts val="2400"/>
              <a:buNone/>
            </a:pPr>
            <a:r>
              <a:t/>
            </a:r>
            <a:endParaRPr sz="2200"/>
          </a:p>
          <a:p>
            <a:pPr indent="0" lvl="0" marL="0" rtl="0" algn="l">
              <a:lnSpc>
                <a:spcPct val="90000"/>
              </a:lnSpc>
              <a:spcBef>
                <a:spcPts val="0"/>
              </a:spcBef>
              <a:spcAft>
                <a:spcPts val="0"/>
              </a:spcAft>
              <a:buClr>
                <a:schemeClr val="dk1"/>
              </a:buClr>
              <a:buSzPts val="2400"/>
              <a:buNone/>
            </a:pPr>
            <a:r>
              <a:rPr lang="en-US" sz="2200"/>
              <a:t>Updated 12-May-2020</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User </a:t>
            </a:r>
            <a:r>
              <a:rPr lang="en-US"/>
              <a:t>Stories</a:t>
            </a:r>
            <a:r>
              <a:rPr lang="en-US"/>
              <a:t> (KOKO Fuel Customer)</a:t>
            </a:r>
            <a:endParaRPr/>
          </a:p>
        </p:txBody>
      </p:sp>
      <p:sp>
        <p:nvSpPr>
          <p:cNvPr id="267" name="Google Shape;267;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Font typeface="Nunito"/>
              <a:buAutoNum type="arabicPeriod"/>
            </a:pPr>
            <a:r>
              <a:rPr lang="en-US" sz="1800"/>
              <a:t>As a customer, I should be able to view customized Dispense ads based on the amount of money I’m paying for my KOKO fuel </a:t>
            </a:r>
            <a:r>
              <a:rPr lang="en-US" sz="1800"/>
              <a:t>refill</a:t>
            </a:r>
            <a:r>
              <a:rPr lang="en-US" sz="1800"/>
              <a:t>/or on refill amount by volume. </a:t>
            </a:r>
            <a:endParaRPr sz="1800"/>
          </a:p>
          <a:p>
            <a:pPr indent="-342900" lvl="0" marL="457200" rtl="0" algn="l">
              <a:lnSpc>
                <a:spcPct val="200000"/>
              </a:lnSpc>
              <a:spcBef>
                <a:spcPts val="0"/>
              </a:spcBef>
              <a:spcAft>
                <a:spcPts val="0"/>
              </a:spcAft>
              <a:buSzPts val="1800"/>
              <a:buAutoNum type="arabicPeriod"/>
            </a:pPr>
            <a:r>
              <a:rPr lang="en-US" sz="1800"/>
              <a:t>As a customer, I should be able to view customized Dispense ads based on the location of the KP I’m using to refill my KOKO fuel (Cohort A / Cohort B).</a:t>
            </a:r>
            <a:endParaRPr sz="1800"/>
          </a:p>
        </p:txBody>
      </p:sp>
      <p:sp>
        <p:nvSpPr>
          <p:cNvPr id="268" name="Google Shape;26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User Stories (KOKO Media)</a:t>
            </a:r>
            <a:endParaRPr/>
          </a:p>
        </p:txBody>
      </p:sp>
      <p:sp>
        <p:nvSpPr>
          <p:cNvPr id="275" name="Google Shape;275;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Font typeface="Nunito"/>
              <a:buAutoNum type="arabicPeriod"/>
            </a:pPr>
            <a:r>
              <a:rPr lang="en-US" sz="1800"/>
              <a:t>As an advertiser, I should be able to determine the location of the Dispense KP by cohort (Cohort A/Cohort B) and use the appropriate keyword  to select the correct Dispense ad bucket to display to the KP customer.</a:t>
            </a:r>
            <a:r>
              <a:rPr lang="en-US" sz="1800"/>
              <a:t> </a:t>
            </a:r>
            <a:endParaRPr sz="1800"/>
          </a:p>
          <a:p>
            <a:pPr indent="-342900" lvl="0" marL="457200" rtl="0" algn="l">
              <a:lnSpc>
                <a:spcPct val="200000"/>
              </a:lnSpc>
              <a:spcBef>
                <a:spcPts val="0"/>
              </a:spcBef>
              <a:spcAft>
                <a:spcPts val="0"/>
              </a:spcAft>
              <a:buSzPts val="1800"/>
              <a:buAutoNum type="arabicPeriod"/>
            </a:pPr>
            <a:r>
              <a:rPr lang="en-US" sz="1800"/>
              <a:t>As an advertiser, I should be able to determine the Dispense amount and use the appropriate keyword to select the correct Dispense ad bucket to display to the KP customer.</a:t>
            </a:r>
            <a:endParaRPr sz="1800"/>
          </a:p>
        </p:txBody>
      </p:sp>
      <p:sp>
        <p:nvSpPr>
          <p:cNvPr id="276" name="Google Shape;27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Concerns And Questions</a:t>
            </a:r>
            <a:endParaRPr/>
          </a:p>
        </p:txBody>
      </p:sp>
      <p:sp>
        <p:nvSpPr>
          <p:cNvPr id="283" name="Google Shape;283;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800"/>
              <a:t>Technical:</a:t>
            </a:r>
            <a:endParaRPr sz="1800"/>
          </a:p>
          <a:p>
            <a:pPr indent="-342900" lvl="0" marL="457200" rtl="0" algn="l">
              <a:lnSpc>
                <a:spcPct val="150000"/>
              </a:lnSpc>
              <a:spcBef>
                <a:spcPts val="0"/>
              </a:spcBef>
              <a:spcAft>
                <a:spcPts val="0"/>
              </a:spcAft>
              <a:buSzPts val="1800"/>
              <a:buAutoNum type="arabicPeriod"/>
            </a:pPr>
            <a:r>
              <a:rPr lang="en-US" sz="1800"/>
              <a:t>Which specific keywords should be used to determine the amount of money paid for KOKO fuel refill?</a:t>
            </a:r>
            <a:endParaRPr sz="1800"/>
          </a:p>
          <a:p>
            <a:pPr indent="-342900" lvl="0" marL="457200" rtl="0" algn="l">
              <a:lnSpc>
                <a:spcPct val="150000"/>
              </a:lnSpc>
              <a:spcBef>
                <a:spcPts val="0"/>
              </a:spcBef>
              <a:spcAft>
                <a:spcPts val="0"/>
              </a:spcAft>
              <a:buSzPts val="1800"/>
              <a:buAutoNum type="arabicPeriod"/>
            </a:pPr>
            <a:r>
              <a:rPr lang="en-US" sz="1800"/>
              <a:t>How to send both Audience and Site keywords to Ad Butler from the KP software?</a:t>
            </a:r>
            <a:endParaRPr sz="1800"/>
          </a:p>
          <a:p>
            <a:pPr indent="-342900" lvl="0" marL="457200" rtl="0" algn="l">
              <a:lnSpc>
                <a:spcPct val="150000"/>
              </a:lnSpc>
              <a:spcBef>
                <a:spcPts val="0"/>
              </a:spcBef>
              <a:spcAft>
                <a:spcPts val="0"/>
              </a:spcAft>
              <a:buSzPts val="1800"/>
              <a:buAutoNum type="arabicPeriod"/>
            </a:pPr>
            <a:r>
              <a:rPr lang="en-US" sz="1800"/>
              <a:t>How do we determine the amount keyword for KOKO fuel refills with custom amounts not available in the Dispense amount screen?</a:t>
            </a:r>
            <a:endParaRPr sz="1800"/>
          </a:p>
          <a:p>
            <a:pPr indent="-342900" lvl="0" marL="457200" rtl="0" algn="l">
              <a:lnSpc>
                <a:spcPct val="150000"/>
              </a:lnSpc>
              <a:spcBef>
                <a:spcPts val="0"/>
              </a:spcBef>
              <a:spcAft>
                <a:spcPts val="0"/>
              </a:spcAft>
              <a:buSzPts val="1800"/>
              <a:buAutoNum type="arabicPeriod"/>
            </a:pPr>
            <a:r>
              <a:rPr lang="en-US" sz="1800"/>
              <a:t>Should we generate amount keywords in terms of cash (KES) or time (Seconds)?</a:t>
            </a:r>
            <a:endParaRPr sz="1800"/>
          </a:p>
          <a:p>
            <a:pPr indent="0" lvl="0" marL="0" rtl="0" algn="l">
              <a:lnSpc>
                <a:spcPct val="150000"/>
              </a:lnSpc>
              <a:spcBef>
                <a:spcPts val="0"/>
              </a:spcBef>
              <a:spcAft>
                <a:spcPts val="0"/>
              </a:spcAft>
              <a:buNone/>
            </a:pPr>
            <a:r>
              <a:rPr lang="en-US" sz="1800"/>
              <a:t>Process / Ops:</a:t>
            </a:r>
            <a:endParaRPr sz="1800"/>
          </a:p>
          <a:p>
            <a:pPr indent="-342900" lvl="0" marL="457200" rtl="0" algn="l">
              <a:lnSpc>
                <a:spcPct val="150000"/>
              </a:lnSpc>
              <a:spcBef>
                <a:spcPts val="0"/>
              </a:spcBef>
              <a:spcAft>
                <a:spcPts val="0"/>
              </a:spcAft>
              <a:buSzPts val="1800"/>
              <a:buAutoNum type="arabicPeriod"/>
            </a:pPr>
            <a:r>
              <a:rPr lang="en-US" sz="1800"/>
              <a:t>How do we set up Dispense campaigns on Ad Butler to capture multiple targeting scenarios (Amount, Cohort)?</a:t>
            </a:r>
            <a:endParaRPr sz="1800"/>
          </a:p>
          <a:p>
            <a:pPr indent="0" lvl="0" marL="0" rtl="0" algn="l">
              <a:lnSpc>
                <a:spcPct val="150000"/>
              </a:lnSpc>
              <a:spcBef>
                <a:spcPts val="0"/>
              </a:spcBef>
              <a:spcAft>
                <a:spcPts val="0"/>
              </a:spcAft>
              <a:buNone/>
            </a:pPr>
            <a:r>
              <a:rPr lang="en-US" sz="1800"/>
              <a:t>Reporting:</a:t>
            </a:r>
            <a:endParaRPr sz="1800"/>
          </a:p>
          <a:p>
            <a:pPr indent="-342900" lvl="0" marL="457200" rtl="0" algn="l">
              <a:lnSpc>
                <a:spcPct val="150000"/>
              </a:lnSpc>
              <a:spcBef>
                <a:spcPts val="0"/>
              </a:spcBef>
              <a:spcAft>
                <a:spcPts val="0"/>
              </a:spcAft>
              <a:buSzPts val="1800"/>
              <a:buAutoNum type="arabicPeriod"/>
            </a:pPr>
            <a:r>
              <a:rPr lang="en-US" sz="1800"/>
              <a:t>Comparison of messaging impact between cohorts?</a:t>
            </a:r>
            <a:endParaRPr sz="1800"/>
          </a:p>
          <a:p>
            <a:pPr indent="-342900" lvl="0" marL="457200" rtl="0" algn="l">
              <a:lnSpc>
                <a:spcPct val="150000"/>
              </a:lnSpc>
              <a:spcBef>
                <a:spcPts val="0"/>
              </a:spcBef>
              <a:spcAft>
                <a:spcPts val="0"/>
              </a:spcAft>
              <a:buSzPts val="1800"/>
              <a:buAutoNum type="arabicPeriod"/>
            </a:pPr>
            <a:r>
              <a:rPr lang="en-US" sz="1800"/>
              <a:t>Performance comparison by refill amounts?</a:t>
            </a:r>
            <a:endParaRPr sz="1800"/>
          </a:p>
        </p:txBody>
      </p:sp>
      <p:sp>
        <p:nvSpPr>
          <p:cNvPr id="284" name="Google Shape;28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Relevant Links</a:t>
            </a:r>
            <a:endParaRPr/>
          </a:p>
        </p:txBody>
      </p:sp>
      <p:sp>
        <p:nvSpPr>
          <p:cNvPr id="291" name="Google Shape;291;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2" name="Google Shape;292;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AutoNum type="arabicPeriod"/>
            </a:pPr>
            <a:r>
              <a:rPr lang="en-US" sz="1800" u="sng">
                <a:solidFill>
                  <a:schemeClr val="hlink"/>
                </a:solidFill>
                <a:hlinkClick r:id="rId3"/>
              </a:rPr>
              <a:t>Pre-scoping document</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4"/>
              </a:rPr>
              <a:t>1-pager</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5"/>
              </a:rPr>
              <a:t>WP: Dispense Ad Project</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6"/>
              </a:rPr>
              <a:t>DMP: 6th Refill Use Case</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idx="1" type="subTitle"/>
          </p:nvPr>
        </p:nvSpPr>
        <p:spPr>
          <a:xfrm>
            <a:off x="6856425" y="2486553"/>
            <a:ext cx="4891200" cy="2297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Kyrellos B. Nyawallow</a:t>
            </a:r>
            <a:endParaRPr/>
          </a:p>
          <a:p>
            <a:pPr indent="0" lvl="0" marL="0" rtl="0" algn="l">
              <a:spcBef>
                <a:spcPts val="1000"/>
              </a:spcBef>
              <a:spcAft>
                <a:spcPts val="0"/>
              </a:spcAft>
              <a:buNone/>
            </a:pPr>
            <a:r>
              <a:rPr lang="en-US" u="sng">
                <a:solidFill>
                  <a:schemeClr val="hlink"/>
                </a:solidFill>
                <a:hlinkClick r:id="rId3"/>
              </a:rPr>
              <a:t>k.nyawallow@kokonetworks.com</a:t>
            </a:r>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364274" y="1214420"/>
            <a:ext cx="11274600" cy="48519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sz="1800"/>
              <a:t>The SDAB project in R35 was intended to enable the KOKO Fuel business to target ad campaigns by KP location (cohorts A/B), the number of fuel dispenses, as well as the dispense amount. However, ad serving by the </a:t>
            </a:r>
            <a:r>
              <a:rPr b="1" lang="en-US" sz="1800"/>
              <a:t>dispense amount</a:t>
            </a:r>
            <a:r>
              <a:rPr lang="en-US" sz="1800"/>
              <a:t> was not properly scoped and therefore not delivered. Ad targeting by the </a:t>
            </a:r>
            <a:r>
              <a:rPr b="1" lang="en-US" sz="1800"/>
              <a:t>KP location (Cohort A/Cohort B)</a:t>
            </a:r>
            <a:r>
              <a:rPr lang="en-US" sz="1800"/>
              <a:t> on the other hand was inadequately delivered in the KP software. </a:t>
            </a:r>
            <a:endParaRPr sz="1800"/>
          </a:p>
          <a:p>
            <a:pPr indent="0" lvl="0" marL="0" rtl="0" algn="just">
              <a:lnSpc>
                <a:spcPct val="150000"/>
              </a:lnSpc>
              <a:spcBef>
                <a:spcPts val="0"/>
              </a:spcBef>
              <a:spcAft>
                <a:spcPts val="0"/>
              </a:spcAft>
              <a:buClr>
                <a:schemeClr val="dk1"/>
              </a:buClr>
              <a:buSzPts val="1100"/>
              <a:buFont typeface="Arial"/>
              <a:buNone/>
            </a:pPr>
            <a:r>
              <a:t/>
            </a:r>
            <a:endParaRPr sz="1800"/>
          </a:p>
          <a:p>
            <a:pPr indent="0" lvl="0" marL="0" rtl="0" algn="just">
              <a:lnSpc>
                <a:spcPct val="150000"/>
              </a:lnSpc>
              <a:spcBef>
                <a:spcPts val="0"/>
              </a:spcBef>
              <a:spcAft>
                <a:spcPts val="0"/>
              </a:spcAft>
              <a:buNone/>
            </a:pPr>
            <a:r>
              <a:rPr lang="en-US" sz="1800"/>
              <a:t>The purpose of this project therefore, is to plug the gaps in the SDAB project and complete the capabilities required to enable KOKO Fuel to run their Dispense ad campaign for the 1st 6 KOKO Fuel customer refills.</a:t>
            </a:r>
            <a:endParaRPr sz="18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 to ASC1 Project</a:t>
            </a:r>
            <a:endParaRPr sz="4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ASC1 Project: Objective</a:t>
            </a:r>
            <a:endParaRPr sz="4000"/>
          </a:p>
        </p:txBody>
      </p:sp>
      <p:sp>
        <p:nvSpPr>
          <p:cNvPr id="181" name="Google Shape;181;p21"/>
          <p:cNvSpPr txBox="1"/>
          <p:nvPr>
            <p:ph idx="1" type="subTitle"/>
          </p:nvPr>
        </p:nvSpPr>
        <p:spPr>
          <a:xfrm>
            <a:off x="458699" y="1147845"/>
            <a:ext cx="11274600" cy="4851900"/>
          </a:xfrm>
          <a:prstGeom prst="rect">
            <a:avLst/>
          </a:prstGeom>
        </p:spPr>
        <p:txBody>
          <a:bodyPr anchorCtr="0" anchor="t" bIns="45700" lIns="91425" spcFirstLastPara="1" rIns="91425" wrap="square" tIns="45700">
            <a:noAutofit/>
          </a:bodyPr>
          <a:lstStyle/>
          <a:p>
            <a:pPr indent="0" lvl="0" marL="0" rtl="0" algn="just">
              <a:lnSpc>
                <a:spcPct val="200000"/>
              </a:lnSpc>
              <a:spcBef>
                <a:spcPts val="0"/>
              </a:spcBef>
              <a:spcAft>
                <a:spcPts val="0"/>
              </a:spcAft>
              <a:buNone/>
            </a:pPr>
            <a:r>
              <a:t/>
            </a:r>
            <a:endParaRPr b="1" sz="1800"/>
          </a:p>
          <a:p>
            <a:pPr indent="0" lvl="0" marL="0" rtl="0" algn="just">
              <a:lnSpc>
                <a:spcPct val="200000"/>
              </a:lnSpc>
              <a:spcBef>
                <a:spcPts val="0"/>
              </a:spcBef>
              <a:spcAft>
                <a:spcPts val="0"/>
              </a:spcAft>
              <a:buNone/>
            </a:pPr>
            <a:r>
              <a:rPr lang="en-US" sz="1800"/>
              <a:t>To enable KOKO Media on behalf of KOKO Fuel, to serve Dispense ads on KPs based on:</a:t>
            </a:r>
            <a:endParaRPr sz="1800"/>
          </a:p>
          <a:p>
            <a:pPr indent="-342900" lvl="0" marL="457200" rtl="0" algn="just">
              <a:lnSpc>
                <a:spcPct val="200000"/>
              </a:lnSpc>
              <a:spcBef>
                <a:spcPts val="0"/>
              </a:spcBef>
              <a:spcAft>
                <a:spcPts val="0"/>
              </a:spcAft>
              <a:buSzPts val="1800"/>
              <a:buAutoNum type="arabicPeriod"/>
            </a:pPr>
            <a:r>
              <a:rPr lang="en-US" sz="1800"/>
              <a:t>The amount of money spent by the customer to buy KOKO </a:t>
            </a:r>
            <a:r>
              <a:rPr lang="en-US" sz="1800"/>
              <a:t>fuel</a:t>
            </a:r>
            <a:r>
              <a:rPr lang="en-US" sz="1800"/>
              <a:t>/volume of fuel in litres bought.</a:t>
            </a:r>
            <a:endParaRPr sz="1800"/>
          </a:p>
          <a:p>
            <a:pPr indent="-342900" lvl="0" marL="457200" rtl="0" algn="just">
              <a:lnSpc>
                <a:spcPct val="200000"/>
              </a:lnSpc>
              <a:spcBef>
                <a:spcPts val="0"/>
              </a:spcBef>
              <a:spcAft>
                <a:spcPts val="0"/>
              </a:spcAft>
              <a:buSzPts val="1800"/>
              <a:buAutoNum type="arabicPeriod"/>
            </a:pPr>
            <a:r>
              <a:rPr lang="en-US" sz="1800"/>
              <a:t>The location of the KP the customer is refilling at based on a cohort structure (Cohort A / Cohort B).</a:t>
            </a:r>
            <a:endParaRPr sz="1800"/>
          </a:p>
          <a:p>
            <a:pPr indent="0" lvl="0" marL="0" rtl="0" algn="just">
              <a:lnSpc>
                <a:spcPct val="200000"/>
              </a:lnSpc>
              <a:spcBef>
                <a:spcPts val="0"/>
              </a:spcBef>
              <a:spcAft>
                <a:spcPts val="0"/>
              </a:spcAft>
              <a:buNone/>
            </a:pPr>
            <a:r>
              <a:t/>
            </a:r>
            <a:endParaRPr sz="18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ASC1 Project: </a:t>
            </a:r>
            <a:r>
              <a:rPr lang="en-US"/>
              <a:t>Scope</a:t>
            </a:r>
            <a:endParaRPr sz="4000"/>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Nunito"/>
              <a:buAutoNum type="arabicPeriod"/>
            </a:pPr>
            <a:r>
              <a:rPr lang="en-US" sz="1800"/>
              <a:t>Send both site and audience keywords from the KP software to Ad Butler </a:t>
            </a:r>
            <a:r>
              <a:rPr lang="en-US" sz="1800"/>
              <a:t>for </a:t>
            </a:r>
            <a:r>
              <a:rPr lang="en-US" sz="1800"/>
              <a:t>ad targeting of Dispense ads.</a:t>
            </a:r>
            <a:endParaRPr sz="1800"/>
          </a:p>
          <a:p>
            <a:pPr indent="-342900" lvl="0" marL="457200" rtl="0" algn="l">
              <a:lnSpc>
                <a:spcPct val="100000"/>
              </a:lnSpc>
              <a:spcBef>
                <a:spcPts val="1000"/>
              </a:spcBef>
              <a:spcAft>
                <a:spcPts val="0"/>
              </a:spcAft>
              <a:buSzPts val="1800"/>
              <a:buFont typeface="Nunito"/>
              <a:buAutoNum type="arabicPeriod"/>
            </a:pPr>
            <a:r>
              <a:rPr lang="en-US" sz="1800"/>
              <a:t>Create targeting keywords for fuel dispense amount (duration) for ad targeting.</a:t>
            </a:r>
            <a:endParaRPr sz="1800"/>
          </a:p>
          <a:p>
            <a:pPr indent="-342900" lvl="0" marL="457200" rtl="0" algn="l">
              <a:lnSpc>
                <a:spcPct val="100000"/>
              </a:lnSpc>
              <a:spcBef>
                <a:spcPts val="1000"/>
              </a:spcBef>
              <a:spcAft>
                <a:spcPts val="0"/>
              </a:spcAft>
              <a:buSzPts val="1800"/>
              <a:buFont typeface="Nunito"/>
              <a:buAutoNum type="arabicPeriod"/>
            </a:pPr>
            <a:r>
              <a:rPr lang="en-US" sz="1800"/>
              <a:t>Send fuel dispense amount (duration) keyword from the KP app to Ad Butler.</a:t>
            </a:r>
            <a:endParaRPr sz="1800"/>
          </a:p>
          <a:p>
            <a:pPr indent="-342900" lvl="0" marL="457200" rtl="0" algn="l">
              <a:lnSpc>
                <a:spcPct val="100000"/>
              </a:lnSpc>
              <a:spcBef>
                <a:spcPts val="1000"/>
              </a:spcBef>
              <a:spcAft>
                <a:spcPts val="1000"/>
              </a:spcAft>
              <a:buSzPts val="1800"/>
              <a:buFont typeface="Nunito"/>
              <a:buAutoNum type="arabicPeriod"/>
            </a:pPr>
            <a:r>
              <a:rPr lang="en-US" sz="1800"/>
              <a:t>Send KP serial as a keyword to Ad Butler for KP-level ad </a:t>
            </a:r>
            <a:r>
              <a:rPr lang="en-US" sz="1800"/>
              <a:t>targeting</a:t>
            </a:r>
            <a:r>
              <a:rPr lang="en-US"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ASC1 Project: Dispense Ad Targeting By Refill Amount</a:t>
            </a:r>
            <a:endParaRPr sz="2800"/>
          </a:p>
        </p:txBody>
      </p:sp>
      <p:sp>
        <p:nvSpPr>
          <p:cNvPr id="197" name="Google Shape;19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8" name="Google Shape;198;p23"/>
          <p:cNvPicPr preferRelativeResize="0"/>
          <p:nvPr/>
        </p:nvPicPr>
        <p:blipFill>
          <a:blip r:embed="rId3">
            <a:alphaModFix/>
          </a:blip>
          <a:stretch>
            <a:fillRect/>
          </a:stretch>
        </p:blipFill>
        <p:spPr>
          <a:xfrm>
            <a:off x="1773813" y="1027750"/>
            <a:ext cx="9863576" cy="5001575"/>
          </a:xfrm>
          <a:prstGeom prst="rect">
            <a:avLst/>
          </a:prstGeom>
          <a:noFill/>
          <a:ln>
            <a:noFill/>
          </a:ln>
        </p:spPr>
      </p:pic>
      <p:sp>
        <p:nvSpPr>
          <p:cNvPr id="199" name="Google Shape;199;p23"/>
          <p:cNvSpPr txBox="1"/>
          <p:nvPr>
            <p:ph idx="1" type="subTitle"/>
          </p:nvPr>
        </p:nvSpPr>
        <p:spPr>
          <a:xfrm>
            <a:off x="171625" y="3362195"/>
            <a:ext cx="1247700" cy="873000"/>
          </a:xfrm>
          <a:prstGeom prst="rect">
            <a:avLst/>
          </a:prstGeom>
          <a:solidFill>
            <a:srgbClr val="FFFFFF"/>
          </a:solidFill>
          <a:ln cap="flat" cmpd="sng" w="1905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100">
                <a:solidFill>
                  <a:srgbClr val="000000"/>
                </a:solidFill>
              </a:rPr>
              <a:t>Dispense # </a:t>
            </a:r>
            <a:r>
              <a:rPr lang="en-US" sz="1100">
                <a:solidFill>
                  <a:srgbClr val="000000"/>
                </a:solidFill>
              </a:rPr>
              <a:t>already available for Dispense Ad targeting.</a:t>
            </a:r>
            <a:endParaRPr sz="1100">
              <a:solidFill>
                <a:srgbClr val="000000"/>
              </a:solidFill>
            </a:endParaRPr>
          </a:p>
        </p:txBody>
      </p:sp>
      <p:sp>
        <p:nvSpPr>
          <p:cNvPr id="200" name="Google Shape;200;p23"/>
          <p:cNvSpPr/>
          <p:nvPr/>
        </p:nvSpPr>
        <p:spPr>
          <a:xfrm>
            <a:off x="2544600" y="1027750"/>
            <a:ext cx="9030300" cy="7086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1703975" y="1568050"/>
            <a:ext cx="1104300" cy="4461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txBox="1"/>
          <p:nvPr>
            <p:ph idx="1" type="subTitle"/>
          </p:nvPr>
        </p:nvSpPr>
        <p:spPr>
          <a:xfrm>
            <a:off x="316350" y="1027748"/>
            <a:ext cx="1247700" cy="457200"/>
          </a:xfrm>
          <a:prstGeom prst="rect">
            <a:avLst/>
          </a:prstGeom>
          <a:solidFill>
            <a:srgbClr val="FFFFFF"/>
          </a:solidFill>
          <a:ln cap="flat" cmpd="sng" w="19050">
            <a:solidFill>
              <a:srgbClr val="00FF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100">
                <a:solidFill>
                  <a:srgbClr val="000000"/>
                </a:solidFill>
              </a:rPr>
              <a:t>Dispense amount (KES)</a:t>
            </a:r>
            <a:endParaRPr sz="1100">
              <a:solidFill>
                <a:srgbClr val="000000"/>
              </a:solidFill>
            </a:endParaRPr>
          </a:p>
        </p:txBody>
      </p:sp>
      <p:cxnSp>
        <p:nvCxnSpPr>
          <p:cNvPr id="203" name="Google Shape;203;p23"/>
          <p:cNvCxnSpPr>
            <a:stCxn id="202" idx="3"/>
            <a:endCxn id="200" idx="1"/>
          </p:cNvCxnSpPr>
          <p:nvPr/>
        </p:nvCxnSpPr>
        <p:spPr>
          <a:xfrm>
            <a:off x="1564050" y="1256348"/>
            <a:ext cx="980700" cy="125700"/>
          </a:xfrm>
          <a:prstGeom prst="straightConnector1">
            <a:avLst/>
          </a:prstGeom>
          <a:noFill/>
          <a:ln cap="flat" cmpd="sng" w="19050">
            <a:solidFill>
              <a:srgbClr val="00FF00"/>
            </a:solidFill>
            <a:prstDash val="solid"/>
            <a:round/>
            <a:headEnd len="med" w="med" type="none"/>
            <a:tailEnd len="med" w="med" type="triangle"/>
          </a:ln>
        </p:spPr>
      </p:cxnSp>
      <p:cxnSp>
        <p:nvCxnSpPr>
          <p:cNvPr id="204" name="Google Shape;204;p23"/>
          <p:cNvCxnSpPr>
            <a:stCxn id="199" idx="3"/>
            <a:endCxn id="201" idx="1"/>
          </p:cNvCxnSpPr>
          <p:nvPr/>
        </p:nvCxnSpPr>
        <p:spPr>
          <a:xfrm>
            <a:off x="1419325" y="3798695"/>
            <a:ext cx="2847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00150" y="91450"/>
            <a:ext cx="10991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ASC1 Project: Dispense Ad Targeting By KP Location (Cohorts)</a:t>
            </a:r>
            <a:endParaRPr sz="3600"/>
          </a:p>
        </p:txBody>
      </p:sp>
      <p:sp>
        <p:nvSpPr>
          <p:cNvPr id="211" name="Google Shape;211;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2" name="Google Shape;212;p24"/>
          <p:cNvGraphicFramePr/>
          <p:nvPr/>
        </p:nvGraphicFramePr>
        <p:xfrm>
          <a:off x="952500" y="945650"/>
          <a:ext cx="3000000" cy="3000000"/>
        </p:xfrm>
        <a:graphic>
          <a:graphicData uri="http://schemas.openxmlformats.org/drawingml/2006/table">
            <a:tbl>
              <a:tblPr>
                <a:noFill/>
                <a:tableStyleId>{DF32E653-EDC9-4146-8A65-6DF4C57554AE}</a:tableStyleId>
              </a:tblPr>
              <a:tblGrid>
                <a:gridCol w="5143500"/>
                <a:gridCol w="5143500"/>
              </a:tblGrid>
              <a:tr h="339350">
                <a:tc>
                  <a:txBody>
                    <a:bodyPr/>
                    <a:lstStyle/>
                    <a:p>
                      <a:pPr indent="0" lvl="0" marL="0" rtl="0" algn="l">
                        <a:spcBef>
                          <a:spcPts val="0"/>
                        </a:spcBef>
                        <a:spcAft>
                          <a:spcPts val="0"/>
                        </a:spcAft>
                        <a:buNone/>
                      </a:pPr>
                      <a:r>
                        <a:rPr b="1" lang="en-US" sz="1200">
                          <a:solidFill>
                            <a:schemeClr val="dk1"/>
                          </a:solidFill>
                          <a:latin typeface="Nunito"/>
                          <a:ea typeface="Nunito"/>
                          <a:cs typeface="Nunito"/>
                          <a:sym typeface="Nunito"/>
                        </a:rPr>
                        <a:t>COHORT A (PARTICIPATING NEIGHBOURHOODS)</a:t>
                      </a:r>
                      <a:endParaRPr b="1" sz="12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BE6FF"/>
                    </a:solidFill>
                  </a:tcPr>
                </a:tc>
                <a:tc>
                  <a:txBody>
                    <a:bodyPr/>
                    <a:lstStyle/>
                    <a:p>
                      <a:pPr indent="0" lvl="0" marL="0" rtl="0" algn="l">
                        <a:spcBef>
                          <a:spcPts val="0"/>
                        </a:spcBef>
                        <a:spcAft>
                          <a:spcPts val="0"/>
                        </a:spcAft>
                        <a:buNone/>
                      </a:pPr>
                      <a:r>
                        <a:rPr b="1" lang="en-US" sz="1200">
                          <a:solidFill>
                            <a:schemeClr val="dk1"/>
                          </a:solidFill>
                          <a:latin typeface="Nunito"/>
                          <a:ea typeface="Nunito"/>
                          <a:cs typeface="Nunito"/>
                          <a:sym typeface="Nunito"/>
                        </a:rPr>
                        <a:t>COHORT B (PARTICIPATING NEIGHBOURHOODS)</a:t>
                      </a:r>
                      <a:endParaRPr b="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2BE6FF"/>
                    </a:solidFill>
                  </a:tcPr>
                </a:tc>
              </a:tr>
              <a:tr h="100000">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Athi River</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000">
                          <a:solidFill>
                            <a:schemeClr val="dk1"/>
                          </a:solidFill>
                          <a:latin typeface="Nunito"/>
                          <a:ea typeface="Nunito"/>
                          <a:cs typeface="Nunito"/>
                          <a:sym typeface="Nunito"/>
                        </a:rPr>
                        <a:t>Githurai 45</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845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Babadogo</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Huruma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1900">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Bahati</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Imara Daima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1925">
                <a:tc>
                  <a:txBody>
                    <a:bodyPr/>
                    <a:lstStyle/>
                    <a:p>
                      <a:pPr indent="0" lvl="0" marL="0" marR="0" rtl="0" algn="l">
                        <a:lnSpc>
                          <a:spcPct val="100000"/>
                        </a:lnSpc>
                        <a:spcBef>
                          <a:spcPts val="0"/>
                        </a:spcBef>
                        <a:spcAft>
                          <a:spcPts val="0"/>
                        </a:spcAft>
                        <a:buNone/>
                      </a:pPr>
                      <a:r>
                        <a:rPr lang="en-US" sz="1000">
                          <a:solidFill>
                            <a:schemeClr val="dk1"/>
                          </a:solidFill>
                          <a:latin typeface="Nunito"/>
                          <a:ea typeface="Nunito"/>
                          <a:cs typeface="Nunito"/>
                          <a:sym typeface="Nunito"/>
                        </a:rPr>
                        <a:t>Buruburu</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Industrial Area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8450">
                <a:tc>
                  <a:txBody>
                    <a:bodyPr/>
                    <a:lstStyle/>
                    <a:p>
                      <a:pPr indent="0" lvl="0" marL="0" marR="0" rtl="0" algn="l">
                        <a:lnSpc>
                          <a:spcPct val="100000"/>
                        </a:lnSpc>
                        <a:spcBef>
                          <a:spcPts val="0"/>
                        </a:spcBef>
                        <a:spcAft>
                          <a:spcPts val="0"/>
                        </a:spcAft>
                        <a:buNone/>
                      </a:pPr>
                      <a:r>
                        <a:rPr lang="en-US" sz="1000">
                          <a:solidFill>
                            <a:schemeClr val="dk1"/>
                          </a:solidFill>
                          <a:latin typeface="Nunito"/>
                          <a:ea typeface="Nunito"/>
                          <a:cs typeface="Nunito"/>
                          <a:sym typeface="Nunito"/>
                        </a:rPr>
                        <a:t>Dandora Phase 1</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Jerusalem Jericho</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155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Dandora Phase 2</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Juja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50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Dandora Phase 3</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Kahawa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Dandora Phase 4 and 5</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Kahawa West</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19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Donholm</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Kaloleni</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95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Eastleigh</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Kangemi</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3975">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Eastleigh Section 3</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Karen</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0525">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Embakasi (Fedha, Nyayo,Tasia)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Kariobangi North</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Gatina</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Kasarani</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00000">
                <a:tc>
                  <a:txBody>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a:ea typeface="Nunito"/>
                          <a:cs typeface="Nunito"/>
                          <a:sym typeface="Nunito"/>
                        </a:rPr>
                        <a:t>Githurai 44</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Kawangware</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1425">
                <a:tc>
                  <a:txBody>
                    <a:bodyPr/>
                    <a:lstStyle/>
                    <a:p>
                      <a:pPr indent="0" lvl="0" marL="0" rtl="0" algn="l">
                        <a:spcBef>
                          <a:spcPts val="0"/>
                        </a:spcBef>
                        <a:spcAft>
                          <a:spcPts val="0"/>
                        </a:spcAft>
                        <a:buNone/>
                      </a:pPr>
                      <a:r>
                        <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Kayole</a:t>
                      </a:r>
                      <a:endParaRPr sz="1000">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ASC1 Project: Technical Considerations</a:t>
            </a:r>
            <a:endParaRPr/>
          </a:p>
        </p:txBody>
      </p:sp>
      <p:sp>
        <p:nvSpPr>
          <p:cNvPr id="219" name="Google Shape;219;p25"/>
          <p:cNvSpPr txBox="1"/>
          <p:nvPr>
            <p:ph idx="1" type="subTitle"/>
          </p:nvPr>
        </p:nvSpPr>
        <p:spPr>
          <a:xfrm>
            <a:off x="458699" y="1147845"/>
            <a:ext cx="11274600" cy="4851900"/>
          </a:xfrm>
          <a:prstGeom prst="rect">
            <a:avLst/>
          </a:prstGeom>
        </p:spPr>
        <p:txBody>
          <a:bodyPr anchorCtr="0" anchor="t" bIns="45700" lIns="91425" spcFirstLastPara="1" rIns="91425" wrap="square" tIns="45700">
            <a:noAutofit/>
          </a:bodyPr>
          <a:lstStyle/>
          <a:p>
            <a:pPr indent="-342900" lvl="0" marL="457200" rtl="0" algn="just">
              <a:lnSpc>
                <a:spcPct val="200000"/>
              </a:lnSpc>
              <a:spcBef>
                <a:spcPts val="0"/>
              </a:spcBef>
              <a:spcAft>
                <a:spcPts val="0"/>
              </a:spcAft>
              <a:buSzPts val="1800"/>
              <a:buFont typeface="Nunito"/>
              <a:buAutoNum type="arabicPeriod"/>
            </a:pPr>
            <a:r>
              <a:rPr lang="en-US" sz="1800"/>
              <a:t>There are both Site (KOKO agent) and Audience (KOKO Fuel customer) keywords sent from the KM DMP to the KP software for ad targeting. Currently, only Audience keywords are sent to Ad Butler from the KP software for the Dispense Ads screen. This has limited the ability to target Dispense Ads by both Site and Audience keywords and must be fixed for this feature to work.</a:t>
            </a:r>
            <a:endParaRPr sz="1800"/>
          </a:p>
          <a:p>
            <a:pPr indent="-342900" lvl="0" marL="457200" rtl="0" algn="just">
              <a:lnSpc>
                <a:spcPct val="200000"/>
              </a:lnSpc>
              <a:spcBef>
                <a:spcPts val="0"/>
              </a:spcBef>
              <a:spcAft>
                <a:spcPts val="0"/>
              </a:spcAft>
              <a:buSzPts val="1800"/>
              <a:buAutoNum type="arabicPeriod"/>
            </a:pPr>
            <a:r>
              <a:rPr lang="en-US" sz="1800"/>
              <a:t>The Dispense amount metric can be determined within KOKO Core and transmitted to Ad Butler for targeting by the KP software, nullifying the need for DMP development.</a:t>
            </a:r>
            <a:endParaRPr sz="1800"/>
          </a:p>
          <a:p>
            <a:pPr indent="0" lvl="0" marL="457200" rtl="0" algn="l">
              <a:spcBef>
                <a:spcPts val="1000"/>
              </a:spcBef>
              <a:spcAft>
                <a:spcPts val="0"/>
              </a:spcAft>
              <a:buNone/>
            </a:pPr>
            <a:r>
              <a:t/>
            </a:r>
            <a:endParaRPr sz="1800"/>
          </a:p>
        </p:txBody>
      </p:sp>
      <p:sp>
        <p:nvSpPr>
          <p:cNvPr id="220" name="Google Shape;22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p26"/>
          <p:cNvSpPr txBox="1"/>
          <p:nvPr/>
        </p:nvSpPr>
        <p:spPr>
          <a:xfrm>
            <a:off x="12763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solidFill>
                  <a:schemeClr val="dk1"/>
                </a:solidFill>
                <a:latin typeface="Nunito SemiBold"/>
                <a:ea typeface="Nunito SemiBold"/>
                <a:cs typeface="Nunito SemiBold"/>
                <a:sym typeface="Nunito SemiBold"/>
              </a:rPr>
              <a:t>Customer Refill Ad Targeting Journey</a:t>
            </a:r>
            <a:endParaRPr sz="3200">
              <a:solidFill>
                <a:schemeClr val="dk1"/>
              </a:solidFill>
              <a:latin typeface="Nunito SemiBold"/>
              <a:ea typeface="Nunito SemiBold"/>
              <a:cs typeface="Nunito SemiBold"/>
              <a:sym typeface="Nunito SemiBold"/>
            </a:endParaRPr>
          </a:p>
        </p:txBody>
      </p:sp>
      <p:sp>
        <p:nvSpPr>
          <p:cNvPr id="228" name="Google Shape;228;p26"/>
          <p:cNvSpPr/>
          <p:nvPr/>
        </p:nvSpPr>
        <p:spPr>
          <a:xfrm>
            <a:off x="4970063" y="1954025"/>
            <a:ext cx="2341200" cy="1129800"/>
          </a:xfrm>
          <a:prstGeom prst="rect">
            <a:avLst/>
          </a:prstGeom>
          <a:solidFill>
            <a:srgbClr val="00FF00"/>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DETERMINE THE CUSTOMER REFILL NUMBER E.G. </a:t>
            </a:r>
            <a:r>
              <a:rPr b="1" lang="en-US">
                <a:solidFill>
                  <a:srgbClr val="FFFFFF"/>
                </a:solidFill>
              </a:rPr>
              <a:t>REFILL_1</a:t>
            </a:r>
            <a:endParaRPr b="1">
              <a:solidFill>
                <a:srgbClr val="FFFFFF"/>
              </a:solidFill>
            </a:endParaRPr>
          </a:p>
        </p:txBody>
      </p:sp>
      <p:sp>
        <p:nvSpPr>
          <p:cNvPr id="229" name="Google Shape;229;p26"/>
          <p:cNvSpPr/>
          <p:nvPr/>
        </p:nvSpPr>
        <p:spPr>
          <a:xfrm>
            <a:off x="8060013" y="1954025"/>
            <a:ext cx="2341200" cy="1129800"/>
          </a:xfrm>
          <a:prstGeom prst="rect">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A86E8"/>
                </a:solidFill>
              </a:rPr>
              <a:t>DETERMINE KP LOCATION (COHORT NAME) E.G. </a:t>
            </a:r>
            <a:r>
              <a:rPr b="1" lang="en-US">
                <a:solidFill>
                  <a:srgbClr val="4A86E8"/>
                </a:solidFill>
              </a:rPr>
              <a:t>COHORT_A</a:t>
            </a:r>
            <a:endParaRPr b="1">
              <a:solidFill>
                <a:srgbClr val="4A86E8"/>
              </a:solidFill>
            </a:endParaRPr>
          </a:p>
        </p:txBody>
      </p:sp>
      <p:sp>
        <p:nvSpPr>
          <p:cNvPr id="230" name="Google Shape;230;p26"/>
          <p:cNvSpPr/>
          <p:nvPr/>
        </p:nvSpPr>
        <p:spPr>
          <a:xfrm>
            <a:off x="8048925" y="3774175"/>
            <a:ext cx="2341200" cy="1129800"/>
          </a:xfrm>
          <a:prstGeom prst="rect">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A86E8"/>
                </a:solidFill>
              </a:rPr>
              <a:t>DETERMINE THE FUEL REFILL AMOUNT E.G. </a:t>
            </a:r>
            <a:r>
              <a:rPr b="1" lang="en-US">
                <a:solidFill>
                  <a:srgbClr val="4A86E8"/>
                </a:solidFill>
              </a:rPr>
              <a:t>AMOUNT_30</a:t>
            </a:r>
            <a:endParaRPr b="1">
              <a:solidFill>
                <a:srgbClr val="4A86E8"/>
              </a:solidFill>
            </a:endParaRPr>
          </a:p>
        </p:txBody>
      </p:sp>
      <p:sp>
        <p:nvSpPr>
          <p:cNvPr id="231" name="Google Shape;231;p26"/>
          <p:cNvSpPr/>
          <p:nvPr/>
        </p:nvSpPr>
        <p:spPr>
          <a:xfrm>
            <a:off x="4947738" y="3774175"/>
            <a:ext cx="2341200" cy="1129800"/>
          </a:xfrm>
          <a:prstGeom prst="rect">
            <a:avLst/>
          </a:prstGeom>
          <a:solidFill>
            <a:srgbClr val="FFFFFF"/>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4A86E8"/>
                </a:solidFill>
              </a:rPr>
              <a:t>SEND ALL TARGETING KEYWORDS TO AD BUTLER FOR AD CAMPAIGN TARGETING.</a:t>
            </a:r>
            <a:endParaRPr>
              <a:solidFill>
                <a:srgbClr val="4A86E8"/>
              </a:solidFill>
            </a:endParaRPr>
          </a:p>
        </p:txBody>
      </p:sp>
      <p:sp>
        <p:nvSpPr>
          <p:cNvPr id="232" name="Google Shape;232;p26"/>
          <p:cNvSpPr/>
          <p:nvPr/>
        </p:nvSpPr>
        <p:spPr>
          <a:xfrm>
            <a:off x="1902463" y="3774175"/>
            <a:ext cx="23412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FFFFFF"/>
                </a:solidFill>
              </a:rPr>
              <a:t>DISPLAY DISPENSE AD CAMPAIGN BASED ON THE TARGETING KEYWORD COMBINATION.</a:t>
            </a:r>
            <a:endParaRPr>
              <a:solidFill>
                <a:srgbClr val="FFFFFF"/>
              </a:solidFill>
            </a:endParaRPr>
          </a:p>
        </p:txBody>
      </p:sp>
      <p:sp>
        <p:nvSpPr>
          <p:cNvPr id="233" name="Google Shape;233;p26"/>
          <p:cNvSpPr/>
          <p:nvPr/>
        </p:nvSpPr>
        <p:spPr>
          <a:xfrm>
            <a:off x="1880113" y="1954025"/>
            <a:ext cx="23412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START THE REFILL PROCEDURE</a:t>
            </a:r>
            <a:r>
              <a:rPr lang="en-US">
                <a:solidFill>
                  <a:srgbClr val="FFFFFF"/>
                </a:solidFill>
              </a:rPr>
              <a:t> AT THE KP (SELECT REFILL AMOUNT AND START REFILL).</a:t>
            </a:r>
            <a:endParaRPr>
              <a:solidFill>
                <a:srgbClr val="FFFFFF"/>
              </a:solidFill>
            </a:endParaRPr>
          </a:p>
        </p:txBody>
      </p:sp>
      <p:cxnSp>
        <p:nvCxnSpPr>
          <p:cNvPr id="234" name="Google Shape;234;p26"/>
          <p:cNvCxnSpPr>
            <a:stCxn id="233" idx="3"/>
            <a:endCxn id="228" idx="1"/>
          </p:cNvCxnSpPr>
          <p:nvPr/>
        </p:nvCxnSpPr>
        <p:spPr>
          <a:xfrm>
            <a:off x="4221313" y="2518925"/>
            <a:ext cx="748800" cy="0"/>
          </a:xfrm>
          <a:prstGeom prst="straightConnector1">
            <a:avLst/>
          </a:prstGeom>
          <a:noFill/>
          <a:ln cap="flat" cmpd="sng" w="19050">
            <a:solidFill>
              <a:schemeClr val="dk2"/>
            </a:solidFill>
            <a:prstDash val="solid"/>
            <a:round/>
            <a:headEnd len="med" w="med" type="none"/>
            <a:tailEnd len="med" w="med" type="triangle"/>
          </a:ln>
        </p:spPr>
      </p:cxnSp>
      <p:cxnSp>
        <p:nvCxnSpPr>
          <p:cNvPr id="235" name="Google Shape;235;p26"/>
          <p:cNvCxnSpPr>
            <a:stCxn id="228" idx="3"/>
            <a:endCxn id="236" idx="1"/>
          </p:cNvCxnSpPr>
          <p:nvPr/>
        </p:nvCxnSpPr>
        <p:spPr>
          <a:xfrm>
            <a:off x="7311263" y="2518925"/>
            <a:ext cx="748800" cy="0"/>
          </a:xfrm>
          <a:prstGeom prst="straightConnector1">
            <a:avLst/>
          </a:prstGeom>
          <a:noFill/>
          <a:ln cap="flat" cmpd="sng" w="19050">
            <a:solidFill>
              <a:schemeClr val="dk2"/>
            </a:solidFill>
            <a:prstDash val="solid"/>
            <a:round/>
            <a:headEnd len="med" w="med" type="none"/>
            <a:tailEnd len="med" w="med" type="triangle"/>
          </a:ln>
        </p:spPr>
      </p:cxnSp>
      <p:cxnSp>
        <p:nvCxnSpPr>
          <p:cNvPr id="237" name="Google Shape;237;p26"/>
          <p:cNvCxnSpPr>
            <a:stCxn id="236" idx="3"/>
            <a:endCxn id="229" idx="1"/>
          </p:cNvCxnSpPr>
          <p:nvPr/>
        </p:nvCxnSpPr>
        <p:spPr>
          <a:xfrm>
            <a:off x="7355913" y="2518925"/>
            <a:ext cx="704100" cy="0"/>
          </a:xfrm>
          <a:prstGeom prst="straightConnector1">
            <a:avLst/>
          </a:prstGeom>
          <a:noFill/>
          <a:ln cap="flat" cmpd="sng" w="19050">
            <a:solidFill>
              <a:schemeClr val="dk2"/>
            </a:solidFill>
            <a:prstDash val="solid"/>
            <a:round/>
            <a:headEnd len="med" w="med" type="none"/>
            <a:tailEnd len="med" w="med" type="triangle"/>
          </a:ln>
        </p:spPr>
      </p:cxnSp>
      <p:cxnSp>
        <p:nvCxnSpPr>
          <p:cNvPr id="238" name="Google Shape;238;p26"/>
          <p:cNvCxnSpPr>
            <a:stCxn id="229" idx="2"/>
            <a:endCxn id="230" idx="0"/>
          </p:cNvCxnSpPr>
          <p:nvPr/>
        </p:nvCxnSpPr>
        <p:spPr>
          <a:xfrm flipH="1">
            <a:off x="9219513" y="3083825"/>
            <a:ext cx="11100" cy="690300"/>
          </a:xfrm>
          <a:prstGeom prst="straightConnector1">
            <a:avLst/>
          </a:prstGeom>
          <a:noFill/>
          <a:ln cap="flat" cmpd="sng" w="19050">
            <a:solidFill>
              <a:schemeClr val="dk2"/>
            </a:solidFill>
            <a:prstDash val="solid"/>
            <a:round/>
            <a:headEnd len="med" w="med" type="none"/>
            <a:tailEnd len="med" w="med" type="triangle"/>
          </a:ln>
        </p:spPr>
      </p:cxnSp>
      <p:cxnSp>
        <p:nvCxnSpPr>
          <p:cNvPr id="239" name="Google Shape;239;p26"/>
          <p:cNvCxnSpPr>
            <a:stCxn id="230" idx="1"/>
            <a:endCxn id="231" idx="3"/>
          </p:cNvCxnSpPr>
          <p:nvPr/>
        </p:nvCxnSpPr>
        <p:spPr>
          <a:xfrm rot="10800000">
            <a:off x="7289025" y="4339075"/>
            <a:ext cx="759900" cy="0"/>
          </a:xfrm>
          <a:prstGeom prst="straightConnector1">
            <a:avLst/>
          </a:prstGeom>
          <a:noFill/>
          <a:ln cap="flat" cmpd="sng" w="19050">
            <a:solidFill>
              <a:schemeClr val="dk2"/>
            </a:solidFill>
            <a:prstDash val="solid"/>
            <a:round/>
            <a:headEnd len="med" w="med" type="none"/>
            <a:tailEnd len="med" w="med" type="triangle"/>
          </a:ln>
        </p:spPr>
      </p:cxnSp>
      <p:cxnSp>
        <p:nvCxnSpPr>
          <p:cNvPr id="240" name="Google Shape;240;p26"/>
          <p:cNvCxnSpPr>
            <a:stCxn id="231" idx="1"/>
            <a:endCxn id="232" idx="3"/>
          </p:cNvCxnSpPr>
          <p:nvPr/>
        </p:nvCxnSpPr>
        <p:spPr>
          <a:xfrm rot="10800000">
            <a:off x="4243638" y="4339075"/>
            <a:ext cx="704100" cy="0"/>
          </a:xfrm>
          <a:prstGeom prst="straightConnector1">
            <a:avLst/>
          </a:prstGeom>
          <a:noFill/>
          <a:ln cap="flat" cmpd="sng" w="19050">
            <a:solidFill>
              <a:schemeClr val="dk2"/>
            </a:solidFill>
            <a:prstDash val="solid"/>
            <a:round/>
            <a:headEnd len="med" w="med" type="none"/>
            <a:tailEnd len="med" w="med" type="triangle"/>
          </a:ln>
        </p:spPr>
      </p:cxnSp>
      <p:sp>
        <p:nvSpPr>
          <p:cNvPr id="241" name="Google Shape;241;p26"/>
          <p:cNvSpPr/>
          <p:nvPr/>
        </p:nvSpPr>
        <p:spPr>
          <a:xfrm>
            <a:off x="4970075" y="1263725"/>
            <a:ext cx="2341200" cy="6903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N/B: </a:t>
            </a:r>
            <a:r>
              <a:rPr lang="en-US"/>
              <a:t>EXISTING</a:t>
            </a:r>
            <a:r>
              <a:rPr lang="en-US"/>
              <a:t> FUNCTIONALITY (SDAB)</a:t>
            </a:r>
            <a:endParaRPr b="1"/>
          </a:p>
        </p:txBody>
      </p:sp>
      <p:sp>
        <p:nvSpPr>
          <p:cNvPr id="242" name="Google Shape;242;p26"/>
          <p:cNvSpPr txBox="1"/>
          <p:nvPr/>
        </p:nvSpPr>
        <p:spPr>
          <a:xfrm>
            <a:off x="1424825" y="5370525"/>
            <a:ext cx="9347700" cy="10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SAMPLE KEYWORDS GENERATED: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SemiBold"/>
                <a:ea typeface="Nunito SemiBold"/>
                <a:cs typeface="Nunito SemiBold"/>
                <a:sym typeface="Nunito SemiBold"/>
              </a:rPr>
              <a:t>DISPENSE_1, COHORT_A, DISPENSE_30</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(1ST DISPENSE, COHORT A, KES 30 DISPENSE AMOUNT)</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9" name="Google Shape;249;p27"/>
          <p:cNvSpPr txBox="1"/>
          <p:nvPr/>
        </p:nvSpPr>
        <p:spPr>
          <a:xfrm>
            <a:off x="12763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solidFill>
                  <a:schemeClr val="dk1"/>
                </a:solidFill>
                <a:latin typeface="Nunito SemiBold"/>
                <a:ea typeface="Nunito SemiBold"/>
                <a:cs typeface="Nunito SemiBold"/>
                <a:sym typeface="Nunito SemiBold"/>
              </a:rPr>
              <a:t>Dispense</a:t>
            </a:r>
            <a:r>
              <a:rPr lang="en-US" sz="3200">
                <a:solidFill>
                  <a:schemeClr val="dk1"/>
                </a:solidFill>
                <a:latin typeface="Nunito SemiBold"/>
                <a:ea typeface="Nunito SemiBold"/>
                <a:cs typeface="Nunito SemiBold"/>
                <a:sym typeface="Nunito SemiBold"/>
              </a:rPr>
              <a:t> Ads Targeting Flow</a:t>
            </a:r>
            <a:endParaRPr sz="3200">
              <a:solidFill>
                <a:schemeClr val="dk1"/>
              </a:solidFill>
              <a:latin typeface="Nunito SemiBold"/>
              <a:ea typeface="Nunito SemiBold"/>
              <a:cs typeface="Nunito SemiBold"/>
              <a:sym typeface="Nunito SemiBold"/>
            </a:endParaRPr>
          </a:p>
        </p:txBody>
      </p:sp>
      <p:sp>
        <p:nvSpPr>
          <p:cNvPr id="250" name="Google Shape;250;p27"/>
          <p:cNvSpPr/>
          <p:nvPr/>
        </p:nvSpPr>
        <p:spPr>
          <a:xfrm>
            <a:off x="907728" y="18773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DISPENSE AD CAMPAIGNS ARE SET UP ON AD BUTLER FOR EACH CUSTOMER PROFILE</a:t>
            </a:r>
            <a:endParaRPr b="1">
              <a:solidFill>
                <a:srgbClr val="FFFFFF"/>
              </a:solidFill>
            </a:endParaRPr>
          </a:p>
        </p:txBody>
      </p:sp>
      <p:sp>
        <p:nvSpPr>
          <p:cNvPr id="251" name="Google Shape;251;p27"/>
          <p:cNvSpPr/>
          <p:nvPr/>
        </p:nvSpPr>
        <p:spPr>
          <a:xfrm>
            <a:off x="4404903" y="18773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TARGETING KEYWORDS FOR EACH CAMPAIGN ARE SET UP ON AD BUTLER</a:t>
            </a:r>
            <a:endParaRPr b="1">
              <a:solidFill>
                <a:srgbClr val="FFFFFF"/>
              </a:solidFill>
            </a:endParaRPr>
          </a:p>
        </p:txBody>
      </p:sp>
      <p:sp>
        <p:nvSpPr>
          <p:cNvPr id="252" name="Google Shape;252;p27"/>
          <p:cNvSpPr/>
          <p:nvPr/>
        </p:nvSpPr>
        <p:spPr>
          <a:xfrm>
            <a:off x="7902078" y="18773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WHEN THE CUSTOMER DISPENSES FUEL AT THE KP, TARGETING KEYWORDS ARE GENERATED FOR HIM/HER</a:t>
            </a:r>
            <a:endParaRPr b="1">
              <a:solidFill>
                <a:srgbClr val="FFFFFF"/>
              </a:solidFill>
            </a:endParaRPr>
          </a:p>
        </p:txBody>
      </p:sp>
      <p:sp>
        <p:nvSpPr>
          <p:cNvPr id="253" name="Google Shape;253;p27"/>
          <p:cNvSpPr/>
          <p:nvPr/>
        </p:nvSpPr>
        <p:spPr>
          <a:xfrm>
            <a:off x="7902075" y="38509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THE DISPENSE AD SCREEN LOADS, WHICH APPENDS THE KEYWORDS TO THE AD ZONE TAG AND SENDS IT TO AD BUTLER</a:t>
            </a:r>
            <a:endParaRPr b="1">
              <a:solidFill>
                <a:srgbClr val="FFFFFF"/>
              </a:solidFill>
            </a:endParaRPr>
          </a:p>
        </p:txBody>
      </p:sp>
      <p:sp>
        <p:nvSpPr>
          <p:cNvPr id="254" name="Google Shape;254;p27"/>
          <p:cNvSpPr/>
          <p:nvPr/>
        </p:nvSpPr>
        <p:spPr>
          <a:xfrm>
            <a:off x="4404900" y="38509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AD BUTLER COMPARES THE KP KEYWORDS TO THE CAMPAIGN KEYWORDS AND RETURNS THE CORRECT AD FOR DISPLAY</a:t>
            </a:r>
            <a:endParaRPr b="1">
              <a:solidFill>
                <a:srgbClr val="FFFFFF"/>
              </a:solidFill>
            </a:endParaRPr>
          </a:p>
        </p:txBody>
      </p:sp>
      <p:sp>
        <p:nvSpPr>
          <p:cNvPr id="255" name="Google Shape;255;p27"/>
          <p:cNvSpPr/>
          <p:nvPr/>
        </p:nvSpPr>
        <p:spPr>
          <a:xfrm>
            <a:off x="907728" y="3850900"/>
            <a:ext cx="2861700" cy="1129800"/>
          </a:xfrm>
          <a:prstGeom prst="rect">
            <a:avLst/>
          </a:prstGeom>
          <a:solidFill>
            <a:srgbClr val="4A86E8"/>
          </a:solid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THE KP DISPENSE SCREEN DISPLAYS THE RETURNED AD TO THE KP SCREEN</a:t>
            </a:r>
            <a:endParaRPr b="1">
              <a:solidFill>
                <a:srgbClr val="FFFFFF"/>
              </a:solidFill>
            </a:endParaRPr>
          </a:p>
        </p:txBody>
      </p:sp>
      <p:cxnSp>
        <p:nvCxnSpPr>
          <p:cNvPr id="256" name="Google Shape;256;p27"/>
          <p:cNvCxnSpPr>
            <a:stCxn id="250" idx="3"/>
            <a:endCxn id="251" idx="1"/>
          </p:cNvCxnSpPr>
          <p:nvPr/>
        </p:nvCxnSpPr>
        <p:spPr>
          <a:xfrm>
            <a:off x="3769428" y="2442200"/>
            <a:ext cx="635400" cy="0"/>
          </a:xfrm>
          <a:prstGeom prst="straightConnector1">
            <a:avLst/>
          </a:prstGeom>
          <a:noFill/>
          <a:ln cap="flat" cmpd="sng" w="28575">
            <a:solidFill>
              <a:srgbClr val="0B5394"/>
            </a:solidFill>
            <a:prstDash val="solid"/>
            <a:round/>
            <a:headEnd len="med" w="med" type="none"/>
            <a:tailEnd len="med" w="med" type="triangle"/>
          </a:ln>
        </p:spPr>
      </p:cxnSp>
      <p:cxnSp>
        <p:nvCxnSpPr>
          <p:cNvPr id="257" name="Google Shape;257;p27"/>
          <p:cNvCxnSpPr/>
          <p:nvPr/>
        </p:nvCxnSpPr>
        <p:spPr>
          <a:xfrm>
            <a:off x="7266603" y="2442200"/>
            <a:ext cx="635400" cy="0"/>
          </a:xfrm>
          <a:prstGeom prst="straightConnector1">
            <a:avLst/>
          </a:prstGeom>
          <a:noFill/>
          <a:ln cap="flat" cmpd="sng" w="28575">
            <a:solidFill>
              <a:srgbClr val="0B5394"/>
            </a:solidFill>
            <a:prstDash val="solid"/>
            <a:round/>
            <a:headEnd len="med" w="med" type="none"/>
            <a:tailEnd len="med" w="med" type="triangle"/>
          </a:ln>
        </p:spPr>
      </p:cxnSp>
      <p:cxnSp>
        <p:nvCxnSpPr>
          <p:cNvPr id="258" name="Google Shape;258;p27"/>
          <p:cNvCxnSpPr>
            <a:stCxn id="252" idx="2"/>
            <a:endCxn id="253" idx="0"/>
          </p:cNvCxnSpPr>
          <p:nvPr/>
        </p:nvCxnSpPr>
        <p:spPr>
          <a:xfrm>
            <a:off x="9332928" y="3007100"/>
            <a:ext cx="0" cy="843900"/>
          </a:xfrm>
          <a:prstGeom prst="straightConnector1">
            <a:avLst/>
          </a:prstGeom>
          <a:noFill/>
          <a:ln cap="flat" cmpd="sng" w="28575">
            <a:solidFill>
              <a:srgbClr val="0B5394"/>
            </a:solidFill>
            <a:prstDash val="solid"/>
            <a:round/>
            <a:headEnd len="med" w="med" type="none"/>
            <a:tailEnd len="med" w="med" type="triangle"/>
          </a:ln>
        </p:spPr>
      </p:cxnSp>
      <p:cxnSp>
        <p:nvCxnSpPr>
          <p:cNvPr id="259" name="Google Shape;259;p27"/>
          <p:cNvCxnSpPr>
            <a:stCxn id="253" idx="1"/>
            <a:endCxn id="254" idx="3"/>
          </p:cNvCxnSpPr>
          <p:nvPr/>
        </p:nvCxnSpPr>
        <p:spPr>
          <a:xfrm rot="10800000">
            <a:off x="7266675" y="4415800"/>
            <a:ext cx="635400" cy="0"/>
          </a:xfrm>
          <a:prstGeom prst="straightConnector1">
            <a:avLst/>
          </a:prstGeom>
          <a:noFill/>
          <a:ln cap="flat" cmpd="sng" w="28575">
            <a:solidFill>
              <a:srgbClr val="0B5394"/>
            </a:solidFill>
            <a:prstDash val="solid"/>
            <a:round/>
            <a:headEnd len="med" w="med" type="none"/>
            <a:tailEnd len="med" w="med" type="triangle"/>
          </a:ln>
        </p:spPr>
      </p:cxnSp>
      <p:cxnSp>
        <p:nvCxnSpPr>
          <p:cNvPr id="260" name="Google Shape;260;p27"/>
          <p:cNvCxnSpPr>
            <a:stCxn id="254" idx="1"/>
            <a:endCxn id="255" idx="3"/>
          </p:cNvCxnSpPr>
          <p:nvPr/>
        </p:nvCxnSpPr>
        <p:spPr>
          <a:xfrm rot="10800000">
            <a:off x="3769500" y="4415800"/>
            <a:ext cx="635400" cy="0"/>
          </a:xfrm>
          <a:prstGeom prst="straightConnector1">
            <a:avLst/>
          </a:prstGeom>
          <a:noFill/>
          <a:ln cap="flat" cmpd="sng" w="28575">
            <a:solidFill>
              <a:srgbClr val="0B5394"/>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